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79" r:id="rId4"/>
    <p:sldId id="258" r:id="rId5"/>
    <p:sldId id="259" r:id="rId6"/>
    <p:sldId id="260" r:id="rId7"/>
    <p:sldId id="262" r:id="rId8"/>
    <p:sldId id="263" r:id="rId9"/>
    <p:sldId id="280" r:id="rId10"/>
    <p:sldId id="264" r:id="rId11"/>
    <p:sldId id="266" r:id="rId12"/>
    <p:sldId id="267" r:id="rId13"/>
    <p:sldId id="282" r:id="rId14"/>
    <p:sldId id="268" r:id="rId15"/>
    <p:sldId id="269" r:id="rId16"/>
    <p:sldId id="270" r:id="rId17"/>
    <p:sldId id="271" r:id="rId18"/>
    <p:sldId id="28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6" r:id="rId39"/>
    <p:sldId id="295" r:id="rId40"/>
    <p:sldId id="297" r:id="rId4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7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B5C07E-D06A-40DF-8A13-4E1DF85DFD32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36EC474-8B11-4154-B2DE-974CEDDCC54C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имеют имущественный характер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9064B5-623E-4246-87C2-6ACC4FF43D51}" type="parTrans" cxnId="{884000A4-9E72-4A0F-A7D4-B211C5765CB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1ED55C-1786-4CE1-8FF2-2F2D96A0D161}" type="sibTrans" cxnId="{884000A4-9E72-4A0F-A7D4-B211C5765CB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E604CB-37BD-439D-B4BD-F041B9752B0E}">
      <dgm:prSet/>
      <dgm:spPr/>
      <dgm:t>
        <a:bodyPr/>
        <a:lstStyle/>
        <a:p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направлены на образование государственных и муниципальных финансовых ресурсов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E899A3-0F5E-483E-998F-74DEC5385318}" type="parTrans" cxnId="{6C2857C9-4C4A-4C05-818D-7ADD71E0924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07D132-4478-4684-AD44-F363F7FC3C39}" type="sibTrans" cxnId="{6C2857C9-4C4A-4C05-818D-7ADD71E0924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78480F-256C-4E86-9E3C-02B852BCFC50}">
      <dgm:prSet/>
      <dgm:spPr/>
      <dgm:t>
        <a:bodyPr/>
        <a:lstStyle/>
        <a:p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обязательным участником и воздействующим субъектом является государство или муниципальное образование в лице компетентных органов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4FDF34-6C2A-459C-98CB-57A539349260}" type="parTrans" cxnId="{D183339D-0F2E-4D19-A712-82C180F0DFD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5230A0-8A78-4323-9B82-FCBD6C62AA31}" type="sibTrans" cxnId="{D183339D-0F2E-4D19-A712-82C180F0DFD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3ECAAA-C0F8-40D1-9D4A-5127C3BF96E3}" type="pres">
      <dgm:prSet presAssocID="{0CB5C07E-D06A-40DF-8A13-4E1DF85DFD3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D41DE19-FC3B-4CE4-9D32-54D641E96806}" type="pres">
      <dgm:prSet presAssocID="{3278480F-256C-4E86-9E3C-02B852BCFC50}" presName="node" presStyleLbl="node1" presStyleIdx="0" presStyleCnt="3" custLinFactNeighborX="-8643" custLinFactNeighborY="-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DC5F7C-E595-461A-86CC-13ABA371FD5E}" type="pres">
      <dgm:prSet presAssocID="{C15230A0-8A78-4323-9B82-FCBD6C62AA31}" presName="sibTrans" presStyleCnt="0"/>
      <dgm:spPr/>
      <dgm:t>
        <a:bodyPr/>
        <a:lstStyle/>
        <a:p>
          <a:endParaRPr lang="ru-RU"/>
        </a:p>
      </dgm:t>
    </dgm:pt>
    <dgm:pt modelId="{BE51EBE6-C655-4115-8DFA-7C5DA01B848E}" type="pres">
      <dgm:prSet presAssocID="{FAE604CB-37BD-439D-B4BD-F041B9752B0E}" presName="node" presStyleLbl="node1" presStyleIdx="1" presStyleCnt="3" custLinFactNeighborX="16976" custLinFactNeighborY="-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6EC795-4ADC-40A9-8E4E-0D4CAEEA2133}" type="pres">
      <dgm:prSet presAssocID="{9707D132-4478-4684-AD44-F363F7FC3C39}" presName="sibTrans" presStyleCnt="0"/>
      <dgm:spPr/>
      <dgm:t>
        <a:bodyPr/>
        <a:lstStyle/>
        <a:p>
          <a:endParaRPr lang="ru-RU"/>
        </a:p>
      </dgm:t>
    </dgm:pt>
    <dgm:pt modelId="{78146EB2-FC24-487A-A07E-67ED4B1DC16D}" type="pres">
      <dgm:prSet presAssocID="{B36EC474-8B11-4154-B2DE-974CEDDCC54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6CB94D6-5E41-4AD5-9567-9775A0FFE3BD}" type="presOf" srcId="{0CB5C07E-D06A-40DF-8A13-4E1DF85DFD32}" destId="{F13ECAAA-C0F8-40D1-9D4A-5127C3BF96E3}" srcOrd="0" destOrd="0" presId="urn:microsoft.com/office/officeart/2005/8/layout/default"/>
    <dgm:cxn modelId="{B3859897-2509-4A31-95CC-173095F8DEE7}" type="presOf" srcId="{FAE604CB-37BD-439D-B4BD-F041B9752B0E}" destId="{BE51EBE6-C655-4115-8DFA-7C5DA01B848E}" srcOrd="0" destOrd="0" presId="urn:microsoft.com/office/officeart/2005/8/layout/default"/>
    <dgm:cxn modelId="{99D30659-CA45-4F1D-9C95-A202679FC582}" type="presOf" srcId="{3278480F-256C-4E86-9E3C-02B852BCFC50}" destId="{9D41DE19-FC3B-4CE4-9D32-54D641E96806}" srcOrd="0" destOrd="0" presId="urn:microsoft.com/office/officeart/2005/8/layout/default"/>
    <dgm:cxn modelId="{884000A4-9E72-4A0F-A7D4-B211C5765CBC}" srcId="{0CB5C07E-D06A-40DF-8A13-4E1DF85DFD32}" destId="{B36EC474-8B11-4154-B2DE-974CEDDCC54C}" srcOrd="2" destOrd="0" parTransId="{2F9064B5-623E-4246-87C2-6ACC4FF43D51}" sibTransId="{3A1ED55C-1786-4CE1-8FF2-2F2D96A0D161}"/>
    <dgm:cxn modelId="{D183339D-0F2E-4D19-A712-82C180F0DFDB}" srcId="{0CB5C07E-D06A-40DF-8A13-4E1DF85DFD32}" destId="{3278480F-256C-4E86-9E3C-02B852BCFC50}" srcOrd="0" destOrd="0" parTransId="{4F4FDF34-6C2A-459C-98CB-57A539349260}" sibTransId="{C15230A0-8A78-4323-9B82-FCBD6C62AA31}"/>
    <dgm:cxn modelId="{6C2857C9-4C4A-4C05-818D-7ADD71E09244}" srcId="{0CB5C07E-D06A-40DF-8A13-4E1DF85DFD32}" destId="{FAE604CB-37BD-439D-B4BD-F041B9752B0E}" srcOrd="1" destOrd="0" parTransId="{3BE899A3-0F5E-483E-998F-74DEC5385318}" sibTransId="{9707D132-4478-4684-AD44-F363F7FC3C39}"/>
    <dgm:cxn modelId="{4FE772CA-91ED-43D9-B21A-DB9FB0CB26C4}" type="presOf" srcId="{B36EC474-8B11-4154-B2DE-974CEDDCC54C}" destId="{78146EB2-FC24-487A-A07E-67ED4B1DC16D}" srcOrd="0" destOrd="0" presId="urn:microsoft.com/office/officeart/2005/8/layout/default"/>
    <dgm:cxn modelId="{D8D299DB-B3D0-4D56-B145-CE056C997268}" type="presParOf" srcId="{F13ECAAA-C0F8-40D1-9D4A-5127C3BF96E3}" destId="{9D41DE19-FC3B-4CE4-9D32-54D641E96806}" srcOrd="0" destOrd="0" presId="urn:microsoft.com/office/officeart/2005/8/layout/default"/>
    <dgm:cxn modelId="{EA207A6C-679E-4C02-9CB6-6067B40C9A6B}" type="presParOf" srcId="{F13ECAAA-C0F8-40D1-9D4A-5127C3BF96E3}" destId="{CADC5F7C-E595-461A-86CC-13ABA371FD5E}" srcOrd="1" destOrd="0" presId="urn:microsoft.com/office/officeart/2005/8/layout/default"/>
    <dgm:cxn modelId="{EADCDA0C-2273-45A6-B704-19F94CDC39E3}" type="presParOf" srcId="{F13ECAAA-C0F8-40D1-9D4A-5127C3BF96E3}" destId="{BE51EBE6-C655-4115-8DFA-7C5DA01B848E}" srcOrd="2" destOrd="0" presId="urn:microsoft.com/office/officeart/2005/8/layout/default"/>
    <dgm:cxn modelId="{BB1943E7-519F-44E3-BF0C-B4C3054927AC}" type="presParOf" srcId="{F13ECAAA-C0F8-40D1-9D4A-5127C3BF96E3}" destId="{DE6EC795-4ADC-40A9-8E4E-0D4CAEEA2133}" srcOrd="3" destOrd="0" presId="urn:microsoft.com/office/officeart/2005/8/layout/default"/>
    <dgm:cxn modelId="{7A4508F9-8E58-4824-92FE-813048622529}" type="presParOf" srcId="{F13ECAAA-C0F8-40D1-9D4A-5127C3BF96E3}" destId="{78146EB2-FC24-487A-A07E-67ED4B1DC16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41DE19-FC3B-4CE4-9D32-54D641E96806}">
      <dsp:nvSpPr>
        <dsp:cNvPr id="0" name=""/>
        <dsp:cNvSpPr/>
      </dsp:nvSpPr>
      <dsp:spPr>
        <a:xfrm>
          <a:off x="0" y="0"/>
          <a:ext cx="3291939" cy="1975163"/>
        </a:xfrm>
        <a:prstGeom prst="rect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обязательным участником и воздействующим субъектом является государство или муниципальное образование в лице компетентных органов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3291939" cy="1975163"/>
      </dsp:txXfrm>
    </dsp:sp>
    <dsp:sp modelId="{BE51EBE6-C655-4115-8DFA-7C5DA01B848E}">
      <dsp:nvSpPr>
        <dsp:cNvPr id="0" name=""/>
        <dsp:cNvSpPr/>
      </dsp:nvSpPr>
      <dsp:spPr>
        <a:xfrm>
          <a:off x="4124884" y="0"/>
          <a:ext cx="3291939" cy="1975163"/>
        </a:xfrm>
        <a:prstGeom prst="rect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направлены на образование государственных и муниципальных финансовых ресурсов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24884" y="0"/>
        <a:ext cx="3291939" cy="1975163"/>
      </dsp:txXfrm>
    </dsp:sp>
    <dsp:sp modelId="{78146EB2-FC24-487A-A07E-67ED4B1DC16D}">
      <dsp:nvSpPr>
        <dsp:cNvPr id="0" name=""/>
        <dsp:cNvSpPr/>
      </dsp:nvSpPr>
      <dsp:spPr>
        <a:xfrm>
          <a:off x="2062442" y="2304608"/>
          <a:ext cx="3291939" cy="1975163"/>
        </a:xfrm>
        <a:prstGeom prst="rect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имеют имущественный характер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62442" y="2304608"/>
        <a:ext cx="3291939" cy="19751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09456" y="1700808"/>
            <a:ext cx="7262944" cy="30875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54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Лекция </a:t>
            </a:r>
            <a:r>
              <a:rPr lang="ru-RU" sz="54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№4. </a:t>
            </a:r>
            <a:endParaRPr lang="ru-RU" sz="5400" b="1" dirty="0" smtClean="0">
              <a:solidFill>
                <a:srgbClr val="002060"/>
              </a:solidFill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5400" b="1" dirty="0" smtClean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Налоговое </a:t>
            </a:r>
            <a:r>
              <a:rPr lang="ru-RU" sz="5400" b="1" dirty="0" smtClean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законодательство </a:t>
            </a:r>
            <a:r>
              <a:rPr lang="ru-RU" sz="5400" b="1" dirty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РФ</a:t>
            </a:r>
            <a:endParaRPr lang="ru-RU" sz="54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481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89693" y="411956"/>
            <a:ext cx="84249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/>
                <a:ea typeface="Calibri"/>
              </a:rPr>
              <a:t>	</a:t>
            </a: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Calibri"/>
              </a:rPr>
              <a:t>Налоговое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Calibri"/>
              </a:rPr>
              <a:t>право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</a:rPr>
              <a:t>является </a:t>
            </a:r>
            <a:r>
              <a:rPr lang="ru-RU" sz="2400" b="1" dirty="0" err="1">
                <a:solidFill>
                  <a:srgbClr val="002060"/>
                </a:solidFill>
                <a:latin typeface="Times New Roman"/>
                <a:ea typeface="Calibri"/>
              </a:rPr>
              <a:t>подотраслью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</a:rPr>
              <a:t> финансового права, имеющую свою собственную систему представляющей собою внутреннею структуру (строение, организация), которая складывается из последовательно расположенных и взаимосвязанных правовых норм, объединенных единством целей, задач, предмета регулирования, принципов и методов данного регулирования.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512388"/>
            <a:ext cx="8424936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	</a:t>
            </a: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Налоговое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право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представляет собой совокупность создаваемых и охраняемых государством норм. Все налогово-правовые нормы согласованы между собой, в результате чего образуется их взаимозависимая целостная система с определенным внутренним строением.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	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926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2" name="Овал 1"/>
          <p:cNvSpPr/>
          <p:nvPr/>
        </p:nvSpPr>
        <p:spPr>
          <a:xfrm>
            <a:off x="2267744" y="433601"/>
            <a:ext cx="4219635" cy="13681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налогового законодательства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7564" y="2348880"/>
            <a:ext cx="3384376" cy="122413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часть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44171" y="2333287"/>
            <a:ext cx="3528392" cy="122413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Особенная часть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683568" y="4061479"/>
            <a:ext cx="3384376" cy="1095713"/>
          </a:xfrm>
          <a:prstGeom prst="round2Diag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институтов,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субинститутов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норм общей части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5216179" y="4134472"/>
            <a:ext cx="3384376" cy="1022720"/>
          </a:xfrm>
          <a:prstGeom prst="round2Diag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институтов,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субинститутов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норм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особенной части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1835696" y="1700808"/>
            <a:ext cx="1008112" cy="64807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984418" y="1669155"/>
            <a:ext cx="940033" cy="632409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трелка вниз 13"/>
          <p:cNvSpPr/>
          <p:nvPr/>
        </p:nvSpPr>
        <p:spPr>
          <a:xfrm>
            <a:off x="1835696" y="3557423"/>
            <a:ext cx="792088" cy="504056"/>
          </a:xfrm>
          <a:prstGeom prst="downArrow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6732240" y="3557423"/>
            <a:ext cx="720080" cy="551478"/>
          </a:xfrm>
          <a:prstGeom prst="downArrow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6284" y="5445224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Институты Общей части налогового права содержат те нормы права, действие которых распространяется на все регулируемые этой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подотраслью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правоотношения.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Положения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Общей части налогового права конкретизируются в институтах его Особенной части.</a:t>
            </a:r>
          </a:p>
        </p:txBody>
      </p:sp>
    </p:spTree>
    <p:extLst>
      <p:ext uri="{BB962C8B-B14F-4D97-AF65-F5344CB8AC3E}">
        <p14:creationId xmlns:p14="http://schemas.microsoft.com/office/powerpoint/2010/main" val="358948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545011"/>
              </p:ext>
            </p:extLst>
          </p:nvPr>
        </p:nvGraphicFramePr>
        <p:xfrm>
          <a:off x="467544" y="332656"/>
          <a:ext cx="8280920" cy="6095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0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часть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Особенная часть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2039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включаются нормы, которые устанавливают основные принципы, правовые формы и методы правового регулирования налоговых отношений, состав системы налогов и сборов, общие условия установления и введения налогов и сборов, права и обязанности субъектов налоговых правоотношений, систему государственных органов, осуществляющих налоговую деятельность, разграничение их полномочий в данной сфере, основы налогово-правового статуса других субъектов, формы и методы налогового контроля, а также способы и порядок защиты прав налогоплательщиков.</a:t>
                      </a:r>
                    </a:p>
                    <a:p>
                      <a:endParaRPr lang="ru-RU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образуют нормы, которые детально регламентируют определенные виды налогов и сборов, порядок их исчисления и уплаты, а также специальные налоговые режимы (система налогообложения для</a:t>
                      </a:r>
                      <a:r>
                        <a:rPr lang="ru-RU" sz="1800" kern="12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сельскохозяйственных товаропроизводителей 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(единый сельскохозяйственный налог), упрощённая система налогообложения; система налогообложения в виде единого налога на вмененный</a:t>
                      </a:r>
                      <a:r>
                        <a:rPr lang="ru-RU" sz="1800" kern="12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доход д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ля отдельных видов деятельности, система налогообложения при выполнении соглашений</a:t>
                      </a:r>
                      <a:r>
                        <a:rPr lang="ru-RU" sz="1800" kern="12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 разделе продукции, патентная система налогообложения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).</a:t>
                      </a:r>
                    </a:p>
                    <a:p>
                      <a:pPr algn="just"/>
                      <a:endParaRPr lang="ru-RU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845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1560" y="1720840"/>
            <a:ext cx="7992888" cy="3105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Источники налогового права: понятие и классификация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183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95536" y="1124744"/>
            <a:ext cx="8496944" cy="45520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Источники налогового права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 – это внешние формы его выражения, т. е. правовые акты представительных и исполнительных органов государственной власти и органов местного самоуправления, содержащие нормы, которые регулируют вопросы установления, введения и взимания налогов и сборов, отношения в сфере налогового контроля и отношения по привлечению к ответственности за налоговое правонарушение.</a:t>
            </a:r>
            <a:endParaRPr lang="ru-RU" sz="28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3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245" y="138134"/>
            <a:ext cx="8387227" cy="5523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4255" y="5916204"/>
            <a:ext cx="8532440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Рисунок – Источники налогового законодательства по уровням</a:t>
            </a:r>
            <a:endParaRPr lang="ru-RU" sz="2400" b="1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700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23067" y="260648"/>
            <a:ext cx="8064896" cy="653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К  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международным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источникам 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налогового законодательства относятся: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международные акты, устанавливающие общие принципы налогового права и налогообложения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ru-RU" sz="28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международные налоговые соглашения (соглашения об устранении двойного налогообложения, заключаемые РФ с различными странами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8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международные договоры, регулирующие отдельные вопросы налогообложения.</a:t>
            </a:r>
            <a:endParaRPr lang="ru-RU" sz="28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2424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3528" y="404664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Конституция РФ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- главный источник налогового права и основа нормативно-юридического ре­гулирования общественных отношений по поводу установления, введения и взимания налогов и сборов, налогового контроля, а так­же относительно привлечения к ответственности за совершение налогового правонарушения.</a:t>
            </a:r>
            <a:endParaRPr lang="ru-RU" sz="2400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8682" y="2703016"/>
            <a:ext cx="849694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Конституционные нормы могут непосредственно регулировать отношения налоговой сферы, но чаще всего это регулирование осуществляется посредством развития конституционных основ в текущем налоговом законодательстве.</a:t>
            </a: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Конституция РФ определяет исходное начало, отправную точку налогового права — обязанность каждого платить законно установленные налоги (ст. 57).</a:t>
            </a: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Конституционные основы налоговой деятельности подразде­ляются на политические, экономические и организационные тре­бования.</a:t>
            </a:r>
            <a:endParaRPr lang="ru-RU" sz="2400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1570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88431" y="53644"/>
            <a:ext cx="8784976" cy="6711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НК </a:t>
            </a:r>
            <a:r>
              <a:rPr lang="ru-RU" sz="2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РФ </a:t>
            </a: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занимает ведущее место в системе источников налогового права и обладает наибольшей юридической силой в иерархии законодательства о налогах и сборах. Все иные федеральные, региональные и муниципальные нормативные правовые акты о налогах и сборах могут быть приняты только при условии соответствия Кодексу.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 систему источников налогового права </a:t>
            </a:r>
            <a:r>
              <a:rPr lang="ru-RU" sz="22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федерального уровня входят также </a:t>
            </a:r>
            <a:r>
              <a:rPr lang="ru-RU" sz="22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подзаконные нормативные правовые акты о налогах и сборах</a:t>
            </a:r>
            <a:r>
              <a:rPr lang="ru-RU" sz="22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, изданные органами исполнительной власти и органами государственных внебюджетных фондов</a:t>
            </a:r>
            <a:r>
              <a:rPr lang="ru-RU" sz="22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. </a:t>
            </a:r>
            <a:endParaRPr lang="ru-RU" sz="2200" b="1" dirty="0" smtClean="0">
              <a:solidFill>
                <a:srgbClr val="002060"/>
              </a:solidFill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К </a:t>
            </a:r>
            <a:r>
              <a:rPr lang="ru-RU" sz="22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числу органов, наде­ленных правом налогового нормотворчества</a:t>
            </a:r>
            <a:r>
              <a:rPr lang="ru-RU" sz="22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, относятся Прези­дент РФ, Правительство РФ, Министерство финансов РФ, Ми­нистерство экономического развития и торговли РФ, Централь­ный банк РФ и др. Названные органы издают нормативные правовые акты по вопросам, связанным с налогообложением и сборами, только в предусмотренных законодательством случаях.</a:t>
            </a:r>
            <a:endParaRPr lang="ru-RU" sz="22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9716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1520" y="1305342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 муниципальном уровне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нормативные правовые акты о местных налогах и сборах принимаются представительными ор­ганами местного самоуправления, а в случаях, предусмотренных Налоговым кодексом РФ, муниципальные исполнительные ор­ганы имеют право издавать нормативные правовые акты по во­просам, связанным с налогообложением.</a:t>
            </a: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Субъекты РФ и органы ме­стного самоуправления могут вводить только те налоги и сборы, перечень которых предусмотрен Налоговым кодексом РФ как федеральным законом. </a:t>
            </a:r>
            <a:endParaRPr lang="ru-RU" sz="2400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430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79512" y="836712"/>
            <a:ext cx="8640960" cy="490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48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Вопросы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32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Общие </a:t>
            </a:r>
            <a:r>
              <a:rPr lang="ru-RU" sz="32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положения налогового права в РФ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32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Система налогового законодательства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32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Источники налогового права: понятие и классификация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32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Налоговый кодекс РФ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32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Налоговый контроль и ответственность за нарушение налогового законодательства</a:t>
            </a:r>
            <a:r>
              <a:rPr lang="ru-RU" sz="3200" dirty="0">
                <a:latin typeface="Times New Roman"/>
                <a:ea typeface="Calibri"/>
                <a:cs typeface="Times New Roman"/>
              </a:rPr>
              <a:t>.</a:t>
            </a: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212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186" y="188640"/>
            <a:ext cx="7752254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80186" y="6021288"/>
            <a:ext cx="7128792" cy="914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Рисунок - Схема взаимодействия налоговых органов РФ</a:t>
            </a:r>
            <a:endParaRPr lang="ru-RU" sz="2400" b="1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0084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1520" y="474345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определенные особенности вступления в законную силу нормативных правовых актов о налогах и сборах.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 общему правилу акт налогового законодательства может вступить в силу при одновременном наличии двух условий: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1)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не ранее чем по истечении одного месяца со дня официального опубликования;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2)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не ранее первого числа очередного налогового периода по соответствующему налогу.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Особые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вступления в законную силу определены для актов налогового законодательства, вводящих налоги и сборы – не ранее 1 января года, следующего за годом их принятия, но в любом случае не ранее истечения месячного срока с момента из официального опубликования.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946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1520" y="993718"/>
            <a:ext cx="856895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Источники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налогового права имеют характерные черты, отличающие их от иных нормативно-правовых актов: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 они регулируют общественные отношения, составляющие предмет налогового права.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 принимаются только теми органами государства и местного самоуправления, правотворческая компетенция которых предусмотрена НК РФ.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 источники налогового права характеризуются множественностью, обусловленной принципом разделения властей и федеративной природой российского государства.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96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7504" y="834444"/>
            <a:ext cx="8712968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имеют обратной силы акты законодательства о налогах и сборах: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1. устанавливающие новые налоги и сборы.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2. повышающие налоговые ставки, размеры сборов.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3. устанавливающие или отягчающие ответственность за нарушение законодательства о налогах и сборах.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4. устанавливающие новые обязанности участников налоговых отношений.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5. иным образом ухудшающие положение налогоплательщиков, плательщиков сборов, иных участников отношений, регулируемых законодательством о налогах и сборах.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45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3528" y="197346"/>
            <a:ext cx="856895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Классификация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источников налогового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законодательства</a:t>
            </a: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1) по субъектам, их принимающим (издающим):</a:t>
            </a:r>
            <a:endParaRPr lang="ru-RU" sz="2400" b="1" i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– налоговыми органами – (большинство актов),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– финансовыми органами – (решение об изменении срока уплаты налогов и сборов),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– таможенными органами – (решение о наложении ареста на имущество налогоплательщика),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– органами государственных внебюджетных фондов – решение об изменении срока уплаты налогов и сборов в вышеназванные фонды,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– органами, уполномоченными на осуществление контроля за уплатой госпошлины – (решения об изменении срока уплаты госпошлины, принимаемые судами, ОВД).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0940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7504" y="38072"/>
            <a:ext cx="8784976" cy="6004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2) по направленности действия: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 </a:t>
            </a:r>
            <a:r>
              <a:rPr lang="ru-RU" sz="2400" u="sng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правообеспечительные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– акты, которые гарантируют исполнение субъектами налоговых правоотношений их прав и обязанностей (решение налогового органа о приостановлении операций по счетам налогоплательщика),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 </a:t>
            </a:r>
            <a:r>
              <a:rPr lang="ru-RU" sz="2400" u="sng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правоисполнительные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– акты, которые обеспечивают принудительную реализацию неисполненных или ненадлежащее исполненных налогоплательщиком обязанности по уплате налога или сбора (решение налогового органа о взыскании налога, сбора, пени за счет денежных средств на счетах налогоплательщика),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 </a:t>
            </a:r>
            <a:r>
              <a:rPr lang="ru-RU" sz="2400" u="sng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правоохранительные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– (решения руководителя налогового органа о привлечении налогоплательщика к налоговой ответственности за совершение налогового правонарушения).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70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23528" y="834444"/>
            <a:ext cx="8568952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3) по характеру правового воздействия: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 </a:t>
            </a:r>
            <a:r>
              <a:rPr lang="ru-RU" sz="2400" u="sng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регулятивные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 обеспечивают реализацию диспозитивных регулятивных норм налогового права, властно подтверждая или определяя права и обязанности субъектов налогового правоотношения,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 </a:t>
            </a:r>
            <a:r>
              <a:rPr lang="ru-RU" sz="2400" u="sng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охранительные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– обеспечивают реализацию санкций охранительных норм, устанавливая меры юридической ответственности.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4) по форме: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 </a:t>
            </a:r>
            <a:r>
              <a:rPr lang="ru-RU" sz="2400" u="sng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договорные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– договор налогового кредита и инвестиционного налогового кредита,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 </a:t>
            </a:r>
            <a:r>
              <a:rPr lang="ru-RU" sz="2400" u="sng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недоговорные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– все остальные.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95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39552" y="2276872"/>
            <a:ext cx="784887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Налоговый кодекс РФ</a:t>
            </a:r>
            <a:endParaRPr lang="ru-RU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87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79512" y="182994"/>
            <a:ext cx="8712968" cy="6711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НК РФ определяет правовую базу регулирования всех стадий налоговых отношений. В нем:</a:t>
            </a:r>
            <a:endParaRPr lang="ru-RU" sz="2200" b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– закреплен исчерпывающий перечень налогов и сборов, взимаемых на территории Российской Федерации, принципы установления, введения в действие и прекращения действия ранее введенных налогов и сборов субъектов РФ и местных налогов и сборов;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– определены основания возникновения, изменения, прекращения и порядок исполнения обязанностей по уплате налогов;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– установлен порядок проведения налогового контроля, виды налоговых проверок, сроки их проведения и периодичность, оформление результатов проверок;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– закреплены общие положения об ответственности за совершение налоговых правонарушений, а также установлены виды налоговых правонарушений и ответственность за их совершение;</a:t>
            </a:r>
            <a:endParaRPr lang="ru-RU" sz="22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– регламентирован порядок обжалования актов налоговых органов и действий или бездействия их должностных лиц.</a:t>
            </a:r>
            <a:endParaRPr lang="ru-RU" sz="22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8185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57211" y="0"/>
            <a:ext cx="8928992" cy="6861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НК РФ состоит из двух частей.</a:t>
            </a:r>
            <a:endParaRPr lang="ru-RU" sz="2400" b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Часть первая НК РФ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 от 31 июля 1998 г. № 146-ФЗ принята Государственной Думой 16 июля 1998 года и одобрена Советом Федерации 17 июля 1998 года. Данный законодательный акт был введен в действие с 1 января 1999 года, он состоит из 7 разделов, 20 глав, 142 статей.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Первая часть устанавливает: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законодательство и иные нормативные правовые акты о налогах и сборах; систему налогов и сборов в РФ; правовой статус участников налоговых правоотношений; общие правила исполнения обязанностей по уплате налогов и сборов; способы обеспечения обязанностей по уплате налогов и сборов; порядок оформления и подачи налоговой декларации; основы налогового контроля; виды и составы налоговых правонарушений и меры ответственности за их совершение; процедуры обжалования актов налоговых органов и действий (бездействия) их должностных лиц.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6545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331640" y="1988840"/>
            <a:ext cx="6624736" cy="1649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buFont typeface="+mj-lt"/>
              <a:buAutoNum type="arabicPeriod"/>
              <a:tabLst>
                <a:tab pos="630555" algn="l"/>
              </a:tabLst>
            </a:pP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r>
              <a:rPr lang="ru-RU" sz="44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Общие положения налогового права в РФ</a:t>
            </a:r>
            <a:endParaRPr lang="ru-RU" sz="4400" b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54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404664"/>
            <a:ext cx="84249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	Вторая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часть НК РФ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 регламентирует </a:t>
            </a:r>
            <a:r>
              <a:rPr lang="ru-RU" sz="20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порядок 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исчисления и уплаты отдельных налогов и сборов, а также </a:t>
            </a:r>
            <a:r>
              <a:rPr lang="ru-RU" sz="20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специальные налоговые режимы.</a:t>
            </a:r>
            <a:endParaRPr lang="ru-RU" sz="20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i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Часть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вторая НК РФ 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принята Государственной Думой 19 июля 2000 года и одобрена Советом Федерации 26 июля 2000 года. В ее состав входят 4 раздела, 11 глав, 256 статей.</a:t>
            </a:r>
            <a:endParaRPr lang="ru-RU" sz="20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/>
                <a:ea typeface="Calibri"/>
              </a:rPr>
              <a:t>	НК 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Calibri"/>
              </a:rPr>
              <a:t>РФ нормативный правовой акт прямого действия, который исключает детализацию или разъяснение подзаконными нормативными актами.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543985"/>
            <a:ext cx="842493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НК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РФ разделяет нормативно-правовые акты по органам государственной </a:t>
            </a:r>
            <a:r>
              <a:rPr lang="ru-RU" sz="20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власти:</a:t>
            </a:r>
            <a:endParaRPr lang="ru-RU" sz="2000" b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	–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 нормативные правовые акты федеральных органов исполнительной власти,</a:t>
            </a:r>
            <a:endParaRPr lang="ru-RU" sz="20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	–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 нормативные правовые акты органов исполнительной власти субъектов РФ,</a:t>
            </a:r>
            <a:endParaRPr lang="ru-RU" sz="20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	–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 нормативные правовые акты исполнительных органов местного самоуправления о налогах и сборах.</a:t>
            </a:r>
            <a:endParaRPr lang="ru-RU" sz="20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960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45023" y="1967397"/>
            <a:ext cx="799288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40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5. Налоговый </a:t>
            </a:r>
            <a:r>
              <a:rPr lang="ru-RU" sz="40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контроль и ответственность за нарушение налогового законодательства.</a:t>
            </a:r>
            <a:endParaRPr lang="ru-RU" sz="4000" b="1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15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67544" y="675169"/>
            <a:ext cx="8136904" cy="5155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Налоговый контроль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это деятельность уполномоченных госорганов (ФНС) по контролю за исполнением налогового законодательства налогоплательщиками, проводимая с помощью определенных средств и методов. В то же время можно определить налоговый контроль, как вид финансового контроля государства со своими объектами, методами и формами осуществления, ведь налоговые поступления – один из важнейших источников пополнения госбюджета.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Общие положения о налоговом контроле содержит ст. 82 НК РФ. Выполнение контролирующих функций возложены на должностных лиц – сотрудников налоговых органов.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9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356621"/>
            <a:ext cx="8496944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Формы проведения налогового контроля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могут быть следующими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: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-90170" algn="l"/>
                <a:tab pos="540385" algn="l"/>
              </a:tabLst>
            </a:pPr>
            <a:r>
              <a:rPr lang="ru-RU" sz="2400" b="1" i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Налоговые </a:t>
            </a:r>
            <a:r>
              <a:rPr lang="ru-RU" sz="24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проверки,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которые подразделяются 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на: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-90170" algn="l"/>
                <a:tab pos="540385" algn="l"/>
              </a:tabLst>
            </a:pP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SzPts val="1000"/>
              <a:buFont typeface="Courier New"/>
              <a:buChar char="o"/>
              <a:tabLst>
                <a:tab pos="-90170" algn="l"/>
                <a:tab pos="540385" algn="l"/>
                <a:tab pos="914400" algn="l"/>
              </a:tabLst>
            </a:pPr>
            <a:r>
              <a:rPr lang="ru-RU" sz="2400" i="1" u="sng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камеральные проверки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проводятся инспекторами на территории ИНФС по налоговой отчетности или документам, полученным от налогоплательщика. Срок проведения - не более 3-х месяцев. Проверяется только тот налог, или сбор, по которому получена отчетность.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SzPts val="1000"/>
              <a:buFont typeface="Courier New"/>
              <a:buChar char="o"/>
              <a:tabLst>
                <a:tab pos="-90170" algn="l"/>
                <a:tab pos="540385" algn="l"/>
                <a:tab pos="914400" algn="l"/>
              </a:tabLst>
            </a:pPr>
            <a:r>
              <a:rPr lang="ru-RU" sz="2400" i="1" u="sng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выездные проверки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проводятся инспекторами непосредственно на территории налогоплательщика и могут касаться любых налоговых платежей.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27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79512" y="548680"/>
            <a:ext cx="878497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-90170" algn="l"/>
                <a:tab pos="540385" algn="l"/>
              </a:tabLst>
            </a:pPr>
            <a:r>
              <a:rPr lang="ru-RU" sz="24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Получение объяснений</a:t>
            </a:r>
            <a:r>
              <a:rPr lang="ru-RU" sz="2400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– может осуществляется по любым вопросам касательно налоговой отчетности, документов и т.п. Формами налогового контроля являются как получение устных, так и письменных объяснений налогоплательщика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-90170" algn="l"/>
                <a:tab pos="540385" algn="l"/>
              </a:tabLst>
            </a:pPr>
            <a:r>
              <a:rPr lang="ru-RU" sz="2400" b="1" i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Проверка </a:t>
            </a:r>
            <a:r>
              <a:rPr lang="ru-RU" sz="24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данных учета и отчетности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– проводится в отношении документов налогового и бухгалтерского учета, которые в течение 10 дней должен предоставить налогоплательщик по требованию ИФНС. Проверяется, насколько правильно налогоплательщиком ведется учет, и верно ли составлена при этом отчетность.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b="1" i="1" dirty="0">
                <a:solidFill>
                  <a:srgbClr val="002060"/>
                </a:solidFill>
                <a:latin typeface="Times New Roman"/>
                <a:ea typeface="Times New Roman"/>
              </a:rPr>
              <a:t>Инвентаризация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 – одна из форм налогового контроля, применяемая во время выездных проверок. Проводится в отношении обязательств и имущества налогоплательщика. </a:t>
            </a: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74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02998" y="404664"/>
            <a:ext cx="856895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-90170" algn="l"/>
                <a:tab pos="540385" algn="l"/>
              </a:tabLst>
            </a:pPr>
            <a:r>
              <a:rPr lang="ru-RU" sz="24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Осмотр территории, помещений, документов и предметов, имеющих отношение к получению налогоплательщиком дохода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– проводится во время проверки, в присутствии понятых и оформляется протоколом (ст. 92 НК РФ).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-90170" algn="l"/>
                <a:tab pos="540385" algn="l"/>
              </a:tabLst>
            </a:pPr>
            <a:r>
              <a:rPr lang="ru-RU" sz="24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Мониторинг</a:t>
            </a:r>
            <a:r>
              <a:rPr lang="ru-RU" sz="2400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- 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относительно новое понятие и форма налогового контроля, с 2015 года применяемая только к крупным налогоплательщикам. Возможна исключительно на добровольной основе, по заявлению налогоплательщика и решению ИФНС (ст. 105.26 НК РФ). При введении мониторинга, налоговики получают доступ к информационным базам плательщика, либо вся необходимая информация и документы поступают от него в электронной форме, таким образом, налоговый контроль ведется постоянно и непрерывно.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9797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08039" y="116632"/>
            <a:ext cx="8928992" cy="13665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Методы налогового контроля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– это приемы и способы применяемые для проверки законности </a:t>
            </a:r>
            <a:r>
              <a:rPr lang="ru-RU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хозопераций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верно ли они отражены в документах и налоговых регистрах, насколько полно начислены и уплачены в бюджет налоги, и не содержат ли действия налогоплательщика признаков правонарушений.</a:t>
            </a:r>
            <a:endParaRPr lang="ru-RU" sz="1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592315" y="1680383"/>
            <a:ext cx="3960440" cy="115212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методы налогового контроля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3212976"/>
            <a:ext cx="4249007" cy="33843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Документальные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истребование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выемка документов и учетных регистров,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проверка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правильности составления и достоверности отчетности,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проверка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соответствие нормам права,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арифметическая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проверка,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обоснованности проведенных операций;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32040" y="3212976"/>
            <a:ext cx="4104991" cy="33843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инвентаризация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имущества,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экспертиза,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проверка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фактического объема оплаченных работ (встречная проверка),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анализ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сырья и материалов,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контрольная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закупка и т.д.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123995" y="2668991"/>
            <a:ext cx="648072" cy="432048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6444208" y="2636912"/>
            <a:ext cx="792088" cy="432048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356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Овал 1"/>
          <p:cNvSpPr/>
          <p:nvPr/>
        </p:nvSpPr>
        <p:spPr>
          <a:xfrm>
            <a:off x="2267744" y="404664"/>
            <a:ext cx="4752528" cy="115212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методы налогового контроля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348880"/>
            <a:ext cx="4248472" cy="25922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Расчетно-аналитические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ctr"/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-экономический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данных,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технические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расчеты,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логическая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оценка,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ценообразования и т.п.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60032" y="2348880"/>
            <a:ext cx="4176464" cy="25922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Информативные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ctr"/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запрос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получение объяснений налогоплательщиков,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истребование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письменных справок,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разъяснение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действующих норм законодательства.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123728" y="1556792"/>
            <a:ext cx="936104" cy="504056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6300192" y="1556792"/>
            <a:ext cx="936104" cy="504056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53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116632"/>
            <a:ext cx="8496944" cy="6861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Основными нормативными актами, регламентирующими в России ответственность за нарушения налогового законодательства, являются НК РФ, КоАП РФ, УК РФ. Урегулированная в НК РФ ответственность за правонарушения в сфере налогообложения имеет специальное обозначение – «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налоговая ответственность»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и регламентируется гл. 15, 16, 18.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Физическое лицо может быть привлечено к налоговой ответственности с 16-летнего возраста.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Налоговое правонарушение может быть совершено </a:t>
            </a:r>
            <a:r>
              <a:rPr lang="ru-RU" sz="24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умышленно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или </a:t>
            </a:r>
            <a:r>
              <a:rPr lang="ru-RU" sz="24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по неосторожности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Умышленным налоговым правонарушением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признается, если лицо, его совершившее, осознавало противоправный характер своих действий (или бездействия), желало либо сознательно допускало наступление вредных последствий таких действий (бездействия).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1064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95536" y="1152993"/>
            <a:ext cx="8208912" cy="476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Налоговые правонарушения, совершенные умышленно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представляют собой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большую общественную опасность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поэтому НК РФ устанавливает повышенные размеры взысканий именно за умышленные правонарушения.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Налоговое правонарушение признается совершенным по неосторожности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если лицо, его совершившее, не осознавало противоправного характера своих действий (или бездействия) и не предвидело вредный характер последствий таких действий (бездействия), хотя должно было и могло это осознавать и предвидеть.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035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</p:pic>
      <p:sp>
        <p:nvSpPr>
          <p:cNvPr id="4" name="Прямоугольник 3"/>
          <p:cNvSpPr/>
          <p:nvPr/>
        </p:nvSpPr>
        <p:spPr>
          <a:xfrm>
            <a:off x="500011" y="2794898"/>
            <a:ext cx="8143978" cy="33843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450215" algn="just"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Налоговое 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право (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подотрасль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)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– совокупность финансово-правовых норм, регулирующих общественные отношения по установлению и взиманию налогов в бюджетную систему и в предусмотренных случаях – внебюджетные государственные и муниципальные целевые фонды с организаций и физических лиц.</a:t>
            </a:r>
            <a:endParaRPr lang="ru-RU" sz="28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878706" y="603707"/>
            <a:ext cx="4968552" cy="1512168"/>
          </a:xfrm>
          <a:prstGeom prst="ellipse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 законодательство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(отрасль)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5858558" y="1807340"/>
            <a:ext cx="1224136" cy="792088"/>
          </a:xfrm>
          <a:prstGeom prst="downArrow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39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Овал 1"/>
          <p:cNvSpPr/>
          <p:nvPr/>
        </p:nvSpPr>
        <p:spPr>
          <a:xfrm>
            <a:off x="3131840" y="2204864"/>
            <a:ext cx="2808312" cy="237626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нарушение налогового законодательства регулируется: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896437" y="1417503"/>
            <a:ext cx="2088232" cy="11521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признаков налоговых правонарушений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0713" y="4149080"/>
            <a:ext cx="2160240" cy="129614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признаков преступления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002796" y="1417503"/>
            <a:ext cx="2385628" cy="11521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признаков административных правонарушений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002796" y="4069254"/>
            <a:ext cx="2592288" cy="151216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правонарушений связанных с перемещением товаров через границу  РФ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84369" y="188640"/>
            <a:ext cx="3312368" cy="93610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Налоговым кодексом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292080" y="188640"/>
            <a:ext cx="3384376" cy="93610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Законодательством РФ об административных правонарушениях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39552" y="5733256"/>
            <a:ext cx="3240360" cy="100811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Уголовно-процессуальным законодательством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678760" y="5877272"/>
            <a:ext cx="3240360" cy="86409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Таможенным законодательством РФ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6026344" y="2708920"/>
            <a:ext cx="849912" cy="432048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026344" y="3717032"/>
            <a:ext cx="1029932" cy="28803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 flipV="1">
            <a:off x="2267744" y="2708920"/>
            <a:ext cx="743209" cy="432048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2267744" y="3573016"/>
            <a:ext cx="716925" cy="432048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Стрелка вниз 20"/>
          <p:cNvSpPr/>
          <p:nvPr/>
        </p:nvSpPr>
        <p:spPr>
          <a:xfrm>
            <a:off x="1691680" y="5445223"/>
            <a:ext cx="576064" cy="2841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7056276" y="5581422"/>
            <a:ext cx="540060" cy="2958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верх 22"/>
          <p:cNvSpPr/>
          <p:nvPr/>
        </p:nvSpPr>
        <p:spPr>
          <a:xfrm>
            <a:off x="1691680" y="1124744"/>
            <a:ext cx="468052" cy="29275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верх 23"/>
          <p:cNvSpPr/>
          <p:nvPr/>
        </p:nvSpPr>
        <p:spPr>
          <a:xfrm>
            <a:off x="6876256" y="1124744"/>
            <a:ext cx="576064" cy="29275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74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76788" y="764704"/>
            <a:ext cx="792088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Предмет налогового права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 – совокупность однородных имущественных и связанных с ними неимущественных общественных отношений, складывающихся между государством, налогоплательщиками и иными лицами по поводу установления, введения и взимания налогов в доход государства (муниципального образования), осуществления налогового контроля и привлечения к ответственности за совершение налогового правонарушения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ru-RU" sz="28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774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51520" y="423145"/>
            <a:ext cx="8640960" cy="6011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 сферу налогового правового регулирования входят общественные отношения</a:t>
            </a: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: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 по установлению, введению и взиманию налогов и сборов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;</a:t>
            </a:r>
            <a:endParaRPr lang="ru-RU" sz="2400" dirty="0" smtClean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возникающие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 процессе исполнения соответствующими лицами своих налоговых обязательств;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возникающие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 процессе налогового контроля и контроля за соблюдением налогового законодательства;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возникающие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 процессе обжалования актов налоговых органов, действий (бездействия) их должностных лиц;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возникающие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 процессе защиты прав и законных интересов участников налоговых правоотношений;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возникающие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 процессе привлечения к ответственности за совершение налоговых правонарушений.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58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305836005"/>
              </p:ext>
            </p:extLst>
          </p:nvPr>
        </p:nvGraphicFramePr>
        <p:xfrm>
          <a:off x="932237" y="2060848"/>
          <a:ext cx="7416824" cy="4280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652317" y="116632"/>
            <a:ext cx="5976664" cy="12241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/>
                <a:ea typeface="Calibri"/>
                <a:cs typeface="Times New Roman"/>
              </a:rPr>
              <a:t>Основные отличительные признаки отношений, составляющих предмет налогового права:</a:t>
            </a:r>
            <a:endParaRPr lang="ru-RU" sz="2000" b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2881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188640"/>
            <a:ext cx="8424936" cy="11541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Метод налогового права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– совокупность юридических приемов, средств, способов, отражающих своеобразие воздействия данной </a:t>
            </a:r>
            <a:r>
              <a:rPr lang="ru-RU" sz="2000" dirty="0" err="1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подотрасли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права на отношения налоговой сферы.</a:t>
            </a:r>
            <a:endParaRPr lang="ru-RU" sz="20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6850" y="1484784"/>
            <a:ext cx="8568952" cy="5025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Основные методы налогового права:</a:t>
            </a:r>
            <a:endParaRPr lang="ru-RU" sz="20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– 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метод властных предписаний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 (императивный, командно-волевой) – способ правового воздействия, где государство самостоятельно устанавливает процедуры установления, введения и уплаты налогов, а также материальное содержание этих отношений; также определяется мера должного поведения и обеспечивается принудительное воздействие в случае неисполнения установленных предписаний.</a:t>
            </a:r>
            <a:endParaRPr lang="ru-RU" sz="20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– 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метод рекомендаций и согласования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 – метод, который используется при принятии разъяснений, устанавливает функции и образцы рекомендаций, а также при определении направленности совместной работы фискальных органов, частично при определении предметов ведения по отдельным вопросам налогообложения.</a:t>
            </a:r>
            <a:endParaRPr lang="ru-RU" sz="20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– диспозитивный метод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 – способ правового воздействия, связанный равноправием сторон, координацией, основанной на дозволениях.</a:t>
            </a:r>
            <a:endParaRPr lang="ru-RU" sz="20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0826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662373" y="2204864"/>
            <a:ext cx="6032421" cy="16496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Система налогового </a:t>
            </a:r>
            <a:endParaRPr lang="ru-RU" sz="4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законодательства</a:t>
            </a:r>
            <a:endParaRPr lang="ru-RU" sz="36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632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1136</TotalTime>
  <Words>1150</Words>
  <Application>Microsoft Office PowerPoint</Application>
  <PresentationFormat>Экран (4:3)</PresentationFormat>
  <Paragraphs>171</Paragraphs>
  <Slides>40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8" baseType="lpstr">
      <vt:lpstr>Calibri</vt:lpstr>
      <vt:lpstr>Courier New</vt:lpstr>
      <vt:lpstr>Georgia</vt:lpstr>
      <vt:lpstr>Times New Roman</vt:lpstr>
      <vt:lpstr>TimesNewRomanPS-BoldMT</vt:lpstr>
      <vt:lpstr>Trebuchet MS</vt:lpstr>
      <vt:lpstr>Wingdings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Раиса</dc:creator>
  <cp:lastModifiedBy>ASUS</cp:lastModifiedBy>
  <cp:revision>48</cp:revision>
  <dcterms:created xsi:type="dcterms:W3CDTF">2020-10-01T11:08:41Z</dcterms:created>
  <dcterms:modified xsi:type="dcterms:W3CDTF">2022-10-19T08:56:13Z</dcterms:modified>
</cp:coreProperties>
</file>